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80" r:id="rId3"/>
    <p:sldId id="287" r:id="rId4"/>
    <p:sldId id="285" r:id="rId5"/>
    <p:sldId id="286" r:id="rId6"/>
    <p:sldId id="284" r:id="rId7"/>
    <p:sldId id="274" r:id="rId8"/>
    <p:sldId id="259" r:id="rId9"/>
    <p:sldId id="282" r:id="rId10"/>
    <p:sldId id="289" r:id="rId11"/>
    <p:sldId id="276" r:id="rId12"/>
    <p:sldId id="277" r:id="rId13"/>
    <p:sldId id="288" r:id="rId14"/>
    <p:sldId id="261" r:id="rId15"/>
    <p:sldId id="290" r:id="rId16"/>
    <p:sldId id="283" r:id="rId17"/>
    <p:sldId id="291" r:id="rId18"/>
    <p:sldId id="260" r:id="rId19"/>
    <p:sldId id="292" r:id="rId20"/>
    <p:sldId id="272" r:id="rId21"/>
    <p:sldId id="273" r:id="rId22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aloma" initials="P" lastIdx="1" clrIdx="0">
    <p:extLst>
      <p:ext uri="{19B8F6BF-5375-455C-9EA6-DF929625EA0E}">
        <p15:presenceInfo xmlns:p15="http://schemas.microsoft.com/office/powerpoint/2012/main" userId="Palom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103" autoAdjust="0"/>
  </p:normalViewPr>
  <p:slideViewPr>
    <p:cSldViewPr snapToGrid="0">
      <p:cViewPr varScale="1">
        <p:scale>
          <a:sx n="63" d="100"/>
          <a:sy n="63" d="100"/>
        </p:scale>
        <p:origin x="72" y="9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157DC0-A0BA-41B9-B14D-47DFE8D9CE98}" type="datetimeFigureOut">
              <a:rPr lang="es-ES" smtClean="0"/>
              <a:pPr/>
              <a:t>24/04/2023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6A8B03-C4A8-47C4-8ACC-859FC1430DC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46610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73684-C0A6-4953-9C9C-9602DA6A5BE4}" type="datetimeFigureOut">
              <a:rPr lang="es-ES" smtClean="0"/>
              <a:pPr/>
              <a:t>24/04/2023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87EC-4991-4206-BA89-96C5785D748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3142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73684-C0A6-4953-9C9C-9602DA6A5BE4}" type="datetimeFigureOut">
              <a:rPr lang="es-ES" smtClean="0"/>
              <a:pPr/>
              <a:t>24/04/2023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87EC-4991-4206-BA89-96C5785D748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06381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73684-C0A6-4953-9C9C-9602DA6A5BE4}" type="datetimeFigureOut">
              <a:rPr lang="es-ES" smtClean="0"/>
              <a:pPr/>
              <a:t>24/04/2023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87EC-4991-4206-BA89-96C5785D748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16443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73684-C0A6-4953-9C9C-9602DA6A5BE4}" type="datetimeFigureOut">
              <a:rPr lang="es-ES" smtClean="0"/>
              <a:pPr/>
              <a:t>24/04/2023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87EC-4991-4206-BA89-96C5785D748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8654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73684-C0A6-4953-9C9C-9602DA6A5BE4}" type="datetimeFigureOut">
              <a:rPr lang="es-ES" smtClean="0"/>
              <a:pPr/>
              <a:t>24/04/2023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87EC-4991-4206-BA89-96C5785D748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3091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73684-C0A6-4953-9C9C-9602DA6A5BE4}" type="datetimeFigureOut">
              <a:rPr lang="es-ES" smtClean="0"/>
              <a:pPr/>
              <a:t>24/04/2023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87EC-4991-4206-BA89-96C5785D748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36487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73684-C0A6-4953-9C9C-9602DA6A5BE4}" type="datetimeFigureOut">
              <a:rPr lang="es-ES" smtClean="0"/>
              <a:pPr/>
              <a:t>24/04/2023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87EC-4991-4206-BA89-96C5785D748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97600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73684-C0A6-4953-9C9C-9602DA6A5BE4}" type="datetimeFigureOut">
              <a:rPr lang="es-ES" smtClean="0"/>
              <a:pPr/>
              <a:t>24/04/2023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87EC-4991-4206-BA89-96C5785D748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7882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73684-C0A6-4953-9C9C-9602DA6A5BE4}" type="datetimeFigureOut">
              <a:rPr lang="es-ES" smtClean="0"/>
              <a:pPr/>
              <a:t>24/04/2023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87EC-4991-4206-BA89-96C5785D748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9279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73684-C0A6-4953-9C9C-9602DA6A5BE4}" type="datetimeFigureOut">
              <a:rPr lang="es-ES" smtClean="0"/>
              <a:pPr/>
              <a:t>24/04/2023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87EC-4991-4206-BA89-96C5785D748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22654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73684-C0A6-4953-9C9C-9602DA6A5BE4}" type="datetimeFigureOut">
              <a:rPr lang="es-ES" smtClean="0"/>
              <a:pPr/>
              <a:t>24/04/2023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87EC-4991-4206-BA89-96C5785D748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8713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73684-C0A6-4953-9C9C-9602DA6A5BE4}" type="datetimeFigureOut">
              <a:rPr lang="es-ES" smtClean="0"/>
              <a:pPr/>
              <a:t>24/04/2023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0787EC-4991-4206-BA89-96C5785D748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10704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veterinaria.ucm.es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hyperlink" Target="https://veterinaria.ucm.es/estudiantes-2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icambero@ucm.es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hyperlink" Target="mailto:pfores@ucm.e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cm.es/sicue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admisionsicue@ucm.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https://www.ucm.es/data/cont/docs/3-2019-02-13-IMG-20190212-WA00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011552" cy="6764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79997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629EFCCB-3014-48F6-800C-F8801117D3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0396" y="1277877"/>
            <a:ext cx="7406225" cy="5093682"/>
          </a:xfrm>
          <a:prstGeom prst="rect">
            <a:avLst/>
          </a:prstGeom>
        </p:spPr>
      </p:pic>
      <p:pic>
        <p:nvPicPr>
          <p:cNvPr id="5" name="Picture 2" descr="https://www.ucm.es/data/cont/docs/3-2019-02-13-IMG-20190212-WA001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015"/>
            <a:ext cx="2514601" cy="1416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6"/>
          <p:cNvSpPr/>
          <p:nvPr/>
        </p:nvSpPr>
        <p:spPr>
          <a:xfrm>
            <a:off x="609219" y="2176343"/>
            <a:ext cx="1075848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3200" b="1" i="0" dirty="0">
                <a:solidFill>
                  <a:schemeClr val="accent1">
                    <a:lumMod val="50000"/>
                  </a:schemeClr>
                </a:solidFill>
                <a:effectLst/>
              </a:rPr>
              <a:t>Información completa </a:t>
            </a:r>
          </a:p>
          <a:p>
            <a:pPr algn="just"/>
            <a:r>
              <a:rPr lang="es-ES" sz="3200" b="1" dirty="0">
                <a:solidFill>
                  <a:srgbClr val="FF0000"/>
                </a:solidFill>
              </a:rPr>
              <a:t>https://www.ucm.es/sicue/</a:t>
            </a:r>
            <a:endParaRPr lang="es-ES" sz="3200" b="1" i="0" dirty="0">
              <a:solidFill>
                <a:srgbClr val="FF0000"/>
              </a:solidFill>
              <a:effectLst/>
            </a:endParaRPr>
          </a:p>
          <a:p>
            <a:pPr algn="just"/>
            <a:endParaRPr lang="es-ES" sz="2400" dirty="0"/>
          </a:p>
          <a:p>
            <a:pPr algn="just">
              <a:buFontTx/>
              <a:buChar char="-"/>
            </a:pPr>
            <a:r>
              <a:rPr lang="es-ES" sz="2400" b="1" i="0" dirty="0">
                <a:solidFill>
                  <a:schemeClr val="accent1">
                    <a:lumMod val="50000"/>
                  </a:schemeClr>
                </a:solidFill>
                <a:effectLst/>
              </a:rPr>
              <a:t>Convocatoria completa </a:t>
            </a:r>
          </a:p>
          <a:p>
            <a:pPr algn="just">
              <a:buFontTx/>
              <a:buChar char="-"/>
            </a:pP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Plazos</a:t>
            </a:r>
          </a:p>
          <a:p>
            <a:pPr algn="just">
              <a:buFontTx/>
              <a:buChar char="-"/>
            </a:pPr>
            <a:r>
              <a:rPr lang="es-ES" sz="2400" b="1" i="0" dirty="0">
                <a:solidFill>
                  <a:schemeClr val="accent1">
                    <a:lumMod val="50000"/>
                  </a:schemeClr>
                </a:solidFill>
                <a:effectLst/>
              </a:rPr>
              <a:t>Documentos!!!!</a:t>
            </a:r>
          </a:p>
        </p:txBody>
      </p:sp>
      <p:sp>
        <p:nvSpPr>
          <p:cNvPr id="2" name="Rectángulo 1"/>
          <p:cNvSpPr/>
          <p:nvPr/>
        </p:nvSpPr>
        <p:spPr>
          <a:xfrm>
            <a:off x="3195519" y="333694"/>
            <a:ext cx="50722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 dirty="0">
                <a:solidFill>
                  <a:srgbClr val="FF0000"/>
                </a:solidFill>
              </a:rPr>
              <a:t>Después de admisión…</a:t>
            </a:r>
          </a:p>
        </p:txBody>
      </p:sp>
      <p:sp>
        <p:nvSpPr>
          <p:cNvPr id="6" name="5 Elipse"/>
          <p:cNvSpPr/>
          <p:nvPr/>
        </p:nvSpPr>
        <p:spPr>
          <a:xfrm>
            <a:off x="4990396" y="1303490"/>
            <a:ext cx="1444725" cy="29260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D762D02-022B-486D-983B-D657F556DC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4207" y="0"/>
            <a:ext cx="5583586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C9C4CE37-A587-46CC-B7DC-EA528B68DDF0}"/>
              </a:ext>
            </a:extLst>
          </p:cNvPr>
          <p:cNvSpPr txBox="1"/>
          <p:nvPr/>
        </p:nvSpPr>
        <p:spPr>
          <a:xfrm>
            <a:off x="794327" y="3842327"/>
            <a:ext cx="13757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>
                <a:solidFill>
                  <a:srgbClr val="FF0000"/>
                </a:solidFill>
              </a:rPr>
              <a:t>NUEVO!</a:t>
            </a:r>
          </a:p>
        </p:txBody>
      </p:sp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id="{2B8FDE57-CD33-4376-B61E-5942E662FCA7}"/>
              </a:ext>
            </a:extLst>
          </p:cNvPr>
          <p:cNvCxnSpPr>
            <a:stCxn id="4" idx="3"/>
          </p:cNvCxnSpPr>
          <p:nvPr/>
        </p:nvCxnSpPr>
        <p:spPr>
          <a:xfrm>
            <a:off x="2170088" y="4103937"/>
            <a:ext cx="1505985" cy="255627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DA153DDD-E2FE-4C0F-86AE-443E436C2D67}"/>
              </a:ext>
            </a:extLst>
          </p:cNvPr>
          <p:cNvCxnSpPr>
            <a:stCxn id="4" idx="3"/>
          </p:cNvCxnSpPr>
          <p:nvPr/>
        </p:nvCxnSpPr>
        <p:spPr>
          <a:xfrm>
            <a:off x="2170088" y="4103937"/>
            <a:ext cx="1542930" cy="588136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7433F692-3F90-4C23-A35F-F1FFA2DF7ADD}"/>
              </a:ext>
            </a:extLst>
          </p:cNvPr>
          <p:cNvCxnSpPr>
            <a:stCxn id="4" idx="3"/>
          </p:cNvCxnSpPr>
          <p:nvPr/>
        </p:nvCxnSpPr>
        <p:spPr>
          <a:xfrm>
            <a:off x="2170088" y="4103937"/>
            <a:ext cx="1505985" cy="874463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5092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6499312" y="2951946"/>
            <a:ext cx="47068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</a:rPr>
              <a:t>. No hace falta “la aceptación”</a:t>
            </a:r>
          </a:p>
          <a:p>
            <a:r>
              <a:rPr lang="es-ES" sz="2800" b="1" dirty="0">
                <a:solidFill>
                  <a:srgbClr val="FF0000"/>
                </a:solidFill>
              </a:rPr>
              <a:t> 	de la plaza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6499312" y="3933128"/>
            <a:ext cx="5378460" cy="181588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</a:rPr>
              <a:t>. Podéis renunciar hasta el </a:t>
            </a:r>
          </a:p>
          <a:p>
            <a:r>
              <a:rPr lang="es-ES" sz="2800" b="1" dirty="0">
                <a:solidFill>
                  <a:srgbClr val="FF0000"/>
                </a:solidFill>
              </a:rPr>
              <a:t>	último momento!!!</a:t>
            </a:r>
          </a:p>
          <a:p>
            <a:r>
              <a:rPr lang="es-ES" sz="2800" b="1" dirty="0">
                <a:solidFill>
                  <a:srgbClr val="FF0000"/>
                </a:solidFill>
              </a:rPr>
              <a:t>. Si renunciáis entra el siguiente </a:t>
            </a:r>
          </a:p>
          <a:p>
            <a:r>
              <a:rPr lang="es-ES" sz="2800" b="1" dirty="0">
                <a:solidFill>
                  <a:srgbClr val="FF0000"/>
                </a:solidFill>
              </a:rPr>
              <a:t>	estudiante en lista de espera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B280EB2A-FA78-4FDF-BBA3-BCD70CB8A4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983" y="0"/>
            <a:ext cx="5583586" cy="6858000"/>
          </a:xfrm>
          <a:prstGeom prst="rect">
            <a:avLst/>
          </a:prstGeom>
        </p:spPr>
      </p:pic>
      <p:sp>
        <p:nvSpPr>
          <p:cNvPr id="5" name="Elipse 4"/>
          <p:cNvSpPr/>
          <p:nvPr/>
        </p:nvSpPr>
        <p:spPr>
          <a:xfrm>
            <a:off x="271013" y="6100630"/>
            <a:ext cx="5565058" cy="442762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34962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C219A988-72C8-4406-8384-394C0E8DEE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80" y="213360"/>
            <a:ext cx="11140439" cy="6644640"/>
          </a:xfrm>
          <a:prstGeom prst="rect">
            <a:avLst/>
          </a:prstGeom>
        </p:spPr>
      </p:pic>
      <p:sp>
        <p:nvSpPr>
          <p:cNvPr id="10" name="Elipse 9">
            <a:extLst>
              <a:ext uri="{FF2B5EF4-FFF2-40B4-BE49-F238E27FC236}">
                <a16:creationId xmlns:a16="http://schemas.microsoft.com/office/drawing/2014/main" id="{3B11698E-F9E9-455C-A7B4-792E30ED6931}"/>
              </a:ext>
            </a:extLst>
          </p:cNvPr>
          <p:cNvSpPr/>
          <p:nvPr/>
        </p:nvSpPr>
        <p:spPr>
          <a:xfrm>
            <a:off x="525780" y="5547360"/>
            <a:ext cx="3771900" cy="3505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3714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www.ucm.es/data/cont/docs/3-2019-02-13-IMG-20190212-WA00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015"/>
            <a:ext cx="2514601" cy="1416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1470019" y="1626154"/>
            <a:ext cx="35832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>
                <a:solidFill>
                  <a:srgbClr val="FF0000"/>
                </a:solidFill>
              </a:rPr>
              <a:t>Acuerdo académico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6910939" y="92402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4" name="Rectángulo 3"/>
          <p:cNvSpPr/>
          <p:nvPr/>
        </p:nvSpPr>
        <p:spPr>
          <a:xfrm>
            <a:off x="146262" y="2646948"/>
            <a:ext cx="7063059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es-ES" sz="28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“Contrato” </a:t>
            </a:r>
            <a:r>
              <a:rPr lang="es-ES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firmado por:</a:t>
            </a:r>
          </a:p>
          <a:p>
            <a:pPr marL="742950" lvl="1" indent="-285750">
              <a:buFontTx/>
              <a:buChar char="-"/>
            </a:pPr>
            <a:r>
              <a:rPr lang="es-ES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estudiante </a:t>
            </a:r>
          </a:p>
          <a:p>
            <a:pPr marL="742950" lvl="1" indent="-285750">
              <a:buFontTx/>
              <a:buChar char="-"/>
            </a:pPr>
            <a:r>
              <a:rPr lang="es-ES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coordinadores SICUE de universidad de origen y destino</a:t>
            </a:r>
          </a:p>
          <a:p>
            <a:pPr marL="742950" lvl="1" indent="-285750">
              <a:buFontTx/>
              <a:buChar char="-"/>
            </a:pPr>
            <a:r>
              <a:rPr lang="es-ES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Decana UCM (o persona delegada)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146262" y="5291082"/>
            <a:ext cx="68938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/>
              <a:t>Establecemos las convalidaciones antes de la partida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B35F2F0F-AD98-4732-A95D-C960108F08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0102" y="0"/>
            <a:ext cx="51218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6574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45892" y="1734317"/>
            <a:ext cx="1171575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endParaRPr lang="es-ES" sz="20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Tx/>
              <a:buChar char="-"/>
            </a:pPr>
            <a:r>
              <a:rPr lang="es-ES" sz="2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Curso completo = mínimo 45 créditos</a:t>
            </a:r>
          </a:p>
          <a:p>
            <a:pPr marL="285750" indent="-285750">
              <a:buFontTx/>
              <a:buChar char="-"/>
            </a:pPr>
            <a:r>
              <a:rPr lang="es-ES" sz="24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Medio curso = mínimo 24 créditos</a:t>
            </a:r>
          </a:p>
          <a:p>
            <a:pPr marL="285750" indent="-285750">
              <a:buFontTx/>
              <a:buChar char="-"/>
            </a:pPr>
            <a:endParaRPr lang="es-ES" sz="2000" i="0" u="none" strike="noStrike" baseline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Tx/>
              <a:buChar char="-"/>
            </a:pPr>
            <a:r>
              <a:rPr lang="es-ES" sz="24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Discapacidad ≥ 33% (OIPD) reducción créditos </a:t>
            </a:r>
          </a:p>
          <a:p>
            <a:pPr marL="742950" lvl="1" indent="-285750">
              <a:buFontTx/>
              <a:buChar char="-"/>
            </a:pPr>
            <a:r>
              <a:rPr lang="es-ES" sz="24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65% =&gt; CC =24 </a:t>
            </a:r>
            <a:r>
              <a:rPr lang="es-ES" sz="2400" b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créd</a:t>
            </a:r>
            <a:r>
              <a:rPr lang="es-ES" sz="24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y MC= 12 </a:t>
            </a:r>
            <a:r>
              <a:rPr lang="es-ES" sz="2400" b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créd</a:t>
            </a:r>
            <a:r>
              <a:rPr lang="es-ES" sz="24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742950" lvl="1" indent="-285750">
              <a:buFontTx/>
              <a:buChar char="-"/>
            </a:pPr>
            <a:r>
              <a:rPr lang="es-ES" sz="24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5% de la plazas</a:t>
            </a:r>
          </a:p>
          <a:p>
            <a:pPr marL="285750" indent="-285750">
              <a:buFontTx/>
              <a:buChar char="-"/>
            </a:pPr>
            <a:endParaRPr lang="es-ES" sz="2400" b="1" i="0" u="none" strike="noStrike" baseline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s-ES" sz="24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&lt; 45 </a:t>
            </a:r>
            <a:r>
              <a:rPr lang="es-ES" sz="2400" b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créd</a:t>
            </a:r>
            <a:r>
              <a:rPr lang="es-ES" sz="24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– si se matricula todo lo que quede!!! </a:t>
            </a:r>
            <a:endParaRPr lang="es-ES" sz="2800" b="1" i="0" u="none" strike="noStrike" baseline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Tx/>
              <a:buChar char="-"/>
            </a:pPr>
            <a:endParaRPr lang="es-ES" sz="2400" i="0" u="none" strike="noStrike" baseline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Tx/>
              <a:buChar char="-"/>
            </a:pPr>
            <a:r>
              <a:rPr lang="es-ES" sz="24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Solo 1as matrículas ( y no presentadas)</a:t>
            </a:r>
          </a:p>
          <a:p>
            <a:pPr marL="285750" indent="-285750">
              <a:buFontTx/>
              <a:buChar char="-"/>
            </a:pPr>
            <a:r>
              <a:rPr lang="es-ES" sz="2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</a:t>
            </a:r>
            <a:r>
              <a:rPr lang="es-ES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se permite incluir asignaturas suspendidas!</a:t>
            </a:r>
            <a:r>
              <a:rPr lang="es-ES" sz="20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</a:p>
          <a:p>
            <a:pPr marL="285750" indent="-285750">
              <a:buFontTx/>
              <a:buChar char="-"/>
            </a:pPr>
            <a:endParaRPr lang="es-ES" sz="20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Tx/>
              <a:buChar char="-"/>
            </a:pPr>
            <a:endParaRPr lang="es-ES" sz="20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 descr="https://www.ucm.es/data/cont/docs/3-2019-02-13-IMG-20190212-WA00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015"/>
            <a:ext cx="2514601" cy="1416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uadroTexto 7"/>
          <p:cNvSpPr txBox="1"/>
          <p:nvPr/>
        </p:nvSpPr>
        <p:spPr>
          <a:xfrm>
            <a:off x="6910939" y="92402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70A9FBC4-748F-4DD2-BCA9-C02D419E34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3304" y="0"/>
            <a:ext cx="51394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8364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www.ucm.es/data/cont/docs/3-2019-02-13-IMG-20190212-WA00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015"/>
            <a:ext cx="2514601" cy="1416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67377" y="5633054"/>
            <a:ext cx="84124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3403733" y="339250"/>
            <a:ext cx="41232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>
                <a:solidFill>
                  <a:srgbClr val="FF0000"/>
                </a:solidFill>
              </a:rPr>
              <a:t>Después de admisión</a:t>
            </a:r>
            <a:r>
              <a:rPr lang="es-ES" sz="3200" b="1" u="sng" dirty="0">
                <a:solidFill>
                  <a:srgbClr val="FF0000"/>
                </a:solidFill>
              </a:rPr>
              <a:t>…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6910939" y="92402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9" name="CuadroTexto 8"/>
          <p:cNvSpPr txBox="1"/>
          <p:nvPr/>
        </p:nvSpPr>
        <p:spPr>
          <a:xfrm>
            <a:off x="1" y="1168043"/>
            <a:ext cx="676656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s-ES" sz="2400" b="1" dirty="0"/>
              <a:t>Web de la facultad</a:t>
            </a:r>
          </a:p>
          <a:p>
            <a:pPr marL="742950" lvl="1" indent="-285750">
              <a:buFontTx/>
              <a:buChar char="-"/>
            </a:pPr>
            <a:r>
              <a:rPr lang="es-ES" sz="2400" dirty="0"/>
              <a:t>Convocatoria SICUE</a:t>
            </a:r>
          </a:p>
          <a:p>
            <a:pPr marL="742950" lvl="1" indent="-285750">
              <a:buFontTx/>
              <a:buChar char="-"/>
            </a:pPr>
            <a:r>
              <a:rPr lang="es-ES" sz="2400" dirty="0"/>
              <a:t>“Adaptaciones del grado de veterinaria”</a:t>
            </a:r>
          </a:p>
          <a:p>
            <a:pPr marL="285750" indent="-285750">
              <a:buFontTx/>
              <a:buChar char="-"/>
            </a:pPr>
            <a:r>
              <a:rPr lang="es-ES" sz="2400" b="1" dirty="0" err="1"/>
              <a:t>CyTA</a:t>
            </a:r>
            <a:r>
              <a:rPr lang="es-ES" sz="2400" b="1" dirty="0"/>
              <a:t> y </a:t>
            </a:r>
            <a:r>
              <a:rPr lang="es-ES" sz="2400" b="1" dirty="0" err="1"/>
              <a:t>Vet</a:t>
            </a:r>
            <a:r>
              <a:rPr lang="es-ES" sz="2400" b="1" dirty="0"/>
              <a:t> privadas - </a:t>
            </a:r>
            <a:r>
              <a:rPr lang="es-ES" sz="2400" dirty="0"/>
              <a:t>buscar en planes de estudios (Universidad de origen y destino) asignaturas con similares contenidos y créditos</a:t>
            </a:r>
          </a:p>
          <a:p>
            <a:r>
              <a:rPr lang="es-ES" sz="2400" b="1" dirty="0">
                <a:solidFill>
                  <a:srgbClr val="FF0000"/>
                </a:solidFill>
              </a:rPr>
              <a:t>    La equivalencia puede ser  suma de varias      asignaturas</a:t>
            </a:r>
            <a:r>
              <a:rPr lang="es-ES" sz="2000" b="1" dirty="0">
                <a:solidFill>
                  <a:srgbClr val="FF0000"/>
                </a:solidFill>
              </a:rPr>
              <a:t>. </a:t>
            </a:r>
            <a:endParaRPr lang="es-ES" sz="2400" b="1" dirty="0">
              <a:solidFill>
                <a:srgbClr val="FF0000"/>
              </a:solidFill>
            </a:endParaRPr>
          </a:p>
          <a:p>
            <a:r>
              <a:rPr lang="es-ES" sz="2400" dirty="0"/>
              <a:t>  </a:t>
            </a:r>
            <a:r>
              <a:rPr lang="es-ES" sz="2400" u="sng" dirty="0"/>
              <a:t>Dudas? – Consultar con la Oficina de Movilidad -    </a:t>
            </a:r>
            <a:r>
              <a:rPr lang="es-ES" sz="2400" u="sng" dirty="0" err="1"/>
              <a:t>Dorina</a:t>
            </a:r>
            <a:r>
              <a:rPr lang="es-ES" sz="2400" u="sng" dirty="0"/>
              <a:t> </a:t>
            </a:r>
          </a:p>
          <a:p>
            <a:pPr marL="285750" indent="-285750">
              <a:buFontTx/>
              <a:buChar char="-"/>
            </a:pPr>
            <a:r>
              <a:rPr lang="es-ES" sz="2400" dirty="0"/>
              <a:t>Toda la información  siguiendo la ruta </a:t>
            </a:r>
            <a:r>
              <a:rPr lang="es-ES" sz="2400" u="sng" dirty="0">
                <a:solidFill>
                  <a:schemeClr val="accent1"/>
                </a:solidFill>
                <a:hlinkClick r:id="rId3" tooltip="Portada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Portada</a:t>
            </a:r>
            <a:r>
              <a:rPr lang="es-ES" sz="2400" u="sng" dirty="0">
                <a:solidFill>
                  <a:schemeClr val="accent1"/>
                </a:solidFill>
              </a:rPr>
              <a:t>&gt; </a:t>
            </a:r>
            <a:r>
              <a:rPr lang="es-ES" sz="2400" u="sng" dirty="0">
                <a:solidFill>
                  <a:schemeClr val="accent1"/>
                </a:solidFill>
                <a:hlinkClick r:id="rId4" tooltip="Estudiantes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Estudiantes</a:t>
            </a:r>
            <a:r>
              <a:rPr lang="es-ES" sz="2400" u="sng" dirty="0">
                <a:solidFill>
                  <a:schemeClr val="accent1"/>
                </a:solidFill>
              </a:rPr>
              <a:t>&gt; Movilidad/</a:t>
            </a:r>
            <a:r>
              <a:rPr lang="es-ES" sz="2400" u="sng" dirty="0" err="1">
                <a:solidFill>
                  <a:schemeClr val="accent1"/>
                </a:solidFill>
              </a:rPr>
              <a:t>Mobility</a:t>
            </a:r>
            <a:r>
              <a:rPr lang="es-ES" sz="2400" u="sng" dirty="0">
                <a:solidFill>
                  <a:schemeClr val="accent1"/>
                </a:solidFill>
              </a:rPr>
              <a:t> </a:t>
            </a:r>
            <a:r>
              <a:rPr lang="es-ES" sz="2400" dirty="0"/>
              <a:t> en la web de Veterinaria</a:t>
            </a:r>
          </a:p>
          <a:p>
            <a:pPr marL="285750" indent="-285750">
              <a:buFontTx/>
              <a:buChar char="-"/>
            </a:pPr>
            <a:endParaRPr lang="es-ES" sz="2400" dirty="0"/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C7949C4E-E23F-417E-B2E0-523BF1EEC3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98920" y="1168044"/>
            <a:ext cx="5371408" cy="5045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8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92624" y="9525"/>
            <a:ext cx="67056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47745" y="1205222"/>
            <a:ext cx="47470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Tx/>
              <a:buChar char="-"/>
            </a:pPr>
            <a:r>
              <a:rPr lang="es-ES" b="1" dirty="0"/>
              <a:t>“Adaptaciones del grado de veterinaria” web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0896" y="2352866"/>
            <a:ext cx="4651643" cy="2276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www.ucm.es/data/cont/docs/3-2019-02-13-IMG-20190212-WA00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015"/>
            <a:ext cx="2514601" cy="1416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3403733" y="339250"/>
            <a:ext cx="41232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>
                <a:solidFill>
                  <a:srgbClr val="FF0000"/>
                </a:solidFill>
              </a:rPr>
              <a:t>Después de admisión…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6910939" y="92402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9" name="CuadroTexto 8"/>
          <p:cNvSpPr txBox="1"/>
          <p:nvPr/>
        </p:nvSpPr>
        <p:spPr>
          <a:xfrm>
            <a:off x="194369" y="1878132"/>
            <a:ext cx="11692831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/>
            <a:endParaRPr lang="es-ES" sz="2400" b="1" dirty="0"/>
          </a:p>
          <a:p>
            <a:pPr marL="285750" indent="-285750">
              <a:buFontTx/>
              <a:buChar char="-"/>
            </a:pPr>
            <a:r>
              <a:rPr lang="es-ES" sz="2400" b="1" dirty="0"/>
              <a:t>Optativas - pueden elegirse en Universidad de destino y que no existan en origen</a:t>
            </a:r>
          </a:p>
          <a:p>
            <a:pPr marL="285750" indent="-285750">
              <a:buFontTx/>
              <a:buChar char="-"/>
            </a:pPr>
            <a:endParaRPr lang="es-ES" sz="2400" b="1" dirty="0"/>
          </a:p>
          <a:p>
            <a:pPr marL="285750" indent="-285750">
              <a:buFontTx/>
              <a:buChar char="-"/>
            </a:pPr>
            <a:r>
              <a:rPr lang="es-ES" sz="2400" b="1" dirty="0"/>
              <a:t>Prácticas externas y Rotatorio - ver disponibilidad con antelación y reflejarlo en acuerdo 					académico</a:t>
            </a:r>
          </a:p>
          <a:p>
            <a:pPr marL="285750" indent="-285750">
              <a:buFontTx/>
              <a:buChar char="-"/>
            </a:pPr>
            <a:endParaRPr lang="es-ES" sz="2400" b="1" dirty="0"/>
          </a:p>
          <a:p>
            <a:pPr marL="285750" indent="-285750">
              <a:buFontTx/>
              <a:buChar char="-"/>
            </a:pPr>
            <a:r>
              <a:rPr lang="es-ES" sz="2400" b="1" dirty="0">
                <a:solidFill>
                  <a:srgbClr val="C00000"/>
                </a:solidFill>
              </a:rPr>
              <a:t>TFG – NO se puede presentar fuera de la UCM</a:t>
            </a:r>
          </a:p>
          <a:p>
            <a:pPr marL="285750" indent="-285750">
              <a:buFontTx/>
              <a:buChar char="-"/>
            </a:pPr>
            <a:endParaRPr lang="es-ES" sz="2400" b="1" dirty="0">
              <a:solidFill>
                <a:srgbClr val="FF0000"/>
              </a:solidFill>
            </a:endParaRPr>
          </a:p>
          <a:p>
            <a:pPr marL="285750" indent="-285750">
              <a:buFontTx/>
              <a:buChar char="-"/>
            </a:pPr>
            <a:r>
              <a:rPr lang="es-ES" sz="2400" b="1" dirty="0"/>
              <a:t>Se puede cursar asignaturas en las 2 universidades? (//suspensas)</a:t>
            </a:r>
            <a:r>
              <a:rPr lang="es-ES" sz="2400" b="1" dirty="0">
                <a:solidFill>
                  <a:srgbClr val="C00000"/>
                </a:solidFill>
              </a:rPr>
              <a:t>Ojo! Consultar previamente en universidad de destino!!!</a:t>
            </a:r>
          </a:p>
          <a:p>
            <a:pPr marL="285750" indent="-285750">
              <a:buFontTx/>
              <a:buChar char="-"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875669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0672706"/>
              </p:ext>
            </p:extLst>
          </p:nvPr>
        </p:nvGraphicFramePr>
        <p:xfrm>
          <a:off x="587140" y="797784"/>
          <a:ext cx="4821376" cy="5886881"/>
        </p:xfrm>
        <a:graphic>
          <a:graphicData uri="http://schemas.openxmlformats.org/drawingml/2006/table">
            <a:tbl>
              <a:tblPr/>
              <a:tblGrid>
                <a:gridCol w="24106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06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01421">
                <a:tc>
                  <a:txBody>
                    <a:bodyPr/>
                    <a:lstStyle/>
                    <a:p>
                      <a:pPr algn="l" fontAlgn="b"/>
                      <a:endParaRPr lang="es-ES" sz="1000" b="0" i="0" u="none" strike="noStrike" dirty="0">
                        <a:latin typeface="Arial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000" b="0" i="0" u="none" strike="noStrike" dirty="0">
                          <a:latin typeface="Arial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1421">
                <a:tc>
                  <a:txBody>
                    <a:bodyPr/>
                    <a:lstStyle/>
                    <a:p>
                      <a:pPr algn="ctr" fontAlgn="b"/>
                      <a:r>
                        <a:rPr lang="es-ES" sz="2400" b="1" i="0" u="none" strike="noStrike" dirty="0">
                          <a:latin typeface="Arial"/>
                        </a:rPr>
                        <a:t>Facultad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2400" b="1" i="0" u="none" strike="noStrike">
                          <a:latin typeface="Arial"/>
                        </a:rPr>
                        <a:t>Rotatorio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1421">
                <a:tc>
                  <a:txBody>
                    <a:bodyPr/>
                    <a:lstStyle/>
                    <a:p>
                      <a:pPr algn="l" fontAlgn="b"/>
                      <a:r>
                        <a:rPr lang="es-ES" sz="2400" b="0" i="0" u="none" strike="noStrike" dirty="0">
                          <a:latin typeface="Arial"/>
                        </a:rPr>
                        <a:t>Complutense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2400" b="1" i="1" u="none" strike="noStrike" dirty="0">
                          <a:latin typeface="Arial"/>
                        </a:rPr>
                        <a:t>SI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1421">
                <a:tc>
                  <a:txBody>
                    <a:bodyPr/>
                    <a:lstStyle/>
                    <a:p>
                      <a:pPr algn="l" fontAlgn="b"/>
                      <a:r>
                        <a:rPr lang="es-ES" sz="2400" b="0" i="0" u="none" strike="noStrike" dirty="0">
                          <a:latin typeface="Arial"/>
                        </a:rPr>
                        <a:t>Córdoba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2400" b="1" i="1" u="none" strike="noStrike" dirty="0">
                          <a:latin typeface="Arial"/>
                        </a:rPr>
                        <a:t>SI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1421">
                <a:tc>
                  <a:txBody>
                    <a:bodyPr/>
                    <a:lstStyle/>
                    <a:p>
                      <a:pPr algn="l" fontAlgn="b"/>
                      <a:r>
                        <a:rPr lang="es-ES" sz="2400" b="0" i="0" u="none" strike="noStrike" dirty="0">
                          <a:latin typeface="Arial"/>
                        </a:rPr>
                        <a:t>Zaragoza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2400" b="1" i="1" u="none" strike="noStrike" dirty="0">
                          <a:latin typeface="Arial"/>
                        </a:rPr>
                        <a:t>si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1421">
                <a:tc>
                  <a:txBody>
                    <a:bodyPr/>
                    <a:lstStyle/>
                    <a:p>
                      <a:pPr algn="l" fontAlgn="b"/>
                      <a:r>
                        <a:rPr lang="es-ES" sz="2400" b="0" i="0" u="none" strike="noStrike">
                          <a:latin typeface="Arial"/>
                        </a:rPr>
                        <a:t>León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2400" b="1" i="1" u="none" strike="noStrike" dirty="0">
                          <a:latin typeface="Arial"/>
                        </a:rPr>
                        <a:t>SI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1421">
                <a:tc>
                  <a:txBody>
                    <a:bodyPr/>
                    <a:lstStyle/>
                    <a:p>
                      <a:pPr algn="l" fontAlgn="b"/>
                      <a:r>
                        <a:rPr lang="es-ES" sz="2400" b="0" i="0" u="none" strike="noStrike">
                          <a:latin typeface="Arial"/>
                        </a:rPr>
                        <a:t>Murcia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2400" b="1" i="1" u="none" strike="noStrike" dirty="0">
                          <a:latin typeface="Arial"/>
                        </a:rPr>
                        <a:t>SI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1421">
                <a:tc>
                  <a:txBody>
                    <a:bodyPr/>
                    <a:lstStyle/>
                    <a:p>
                      <a:pPr algn="l" fontAlgn="b"/>
                      <a:r>
                        <a:rPr lang="es-ES" sz="2400" b="0" i="0" u="none" strike="noStrike">
                          <a:latin typeface="Arial"/>
                        </a:rPr>
                        <a:t>Barcelona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2400" b="1" i="1" u="none" strike="noStrike" dirty="0">
                          <a:latin typeface="Arial"/>
                        </a:rPr>
                        <a:t>NO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1421">
                <a:tc>
                  <a:txBody>
                    <a:bodyPr/>
                    <a:lstStyle/>
                    <a:p>
                      <a:pPr algn="l" fontAlgn="b"/>
                      <a:r>
                        <a:rPr lang="es-ES" sz="2400" b="0" i="0" u="none" strike="noStrike">
                          <a:latin typeface="Arial"/>
                        </a:rPr>
                        <a:t>Lugo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2400" b="1" i="1" u="none" strike="noStrike" dirty="0">
                          <a:latin typeface="Arial"/>
                        </a:rPr>
                        <a:t>No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1421">
                <a:tc>
                  <a:txBody>
                    <a:bodyPr/>
                    <a:lstStyle/>
                    <a:p>
                      <a:pPr algn="l" fontAlgn="b"/>
                      <a:r>
                        <a:rPr lang="es-ES" sz="2400" b="0" i="0" u="none" strike="noStrike">
                          <a:latin typeface="Arial"/>
                        </a:rPr>
                        <a:t>Cáceres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2400" b="1" i="1" u="none" strike="noStrike" dirty="0">
                          <a:latin typeface="Arial"/>
                        </a:rPr>
                        <a:t>Si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142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2400" b="0" i="0" u="none" strike="noStrike" dirty="0">
                          <a:latin typeface="Arial"/>
                        </a:rPr>
                        <a:t>Católica de Valencia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2400" b="1" i="1" u="none" strike="noStrike" dirty="0">
                          <a:latin typeface="Arial"/>
                        </a:rPr>
                        <a:t>SI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142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2400" b="0" i="0" u="none" strike="noStrike" dirty="0">
                          <a:latin typeface="Arial"/>
                        </a:rPr>
                        <a:t>Cardenal Herrera CEU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2400" b="1" i="1" u="none" strike="noStrike" dirty="0">
                          <a:latin typeface="Arial"/>
                        </a:rPr>
                        <a:t>NO,</a:t>
                      </a:r>
                      <a:r>
                        <a:rPr lang="es-ES" sz="2000" b="1" i="1" u="none" strike="noStrike" dirty="0">
                          <a:latin typeface="Arial"/>
                        </a:rPr>
                        <a:t> ni “Animales de renta”</a:t>
                      </a:r>
                      <a:endParaRPr lang="es-ES" sz="2400" b="1" i="1" u="none" strike="noStrike" dirty="0">
                        <a:latin typeface="Arial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6175109"/>
                  </a:ext>
                </a:extLst>
              </a:tr>
              <a:tr h="301421">
                <a:tc>
                  <a:txBody>
                    <a:bodyPr/>
                    <a:lstStyle/>
                    <a:p>
                      <a:pPr algn="l" fontAlgn="b"/>
                      <a:r>
                        <a:rPr lang="es-ES" sz="2400" b="0" i="0" u="none" strike="noStrike" dirty="0" err="1">
                          <a:latin typeface="Arial"/>
                        </a:rPr>
                        <a:t>LLeida</a:t>
                      </a:r>
                      <a:endParaRPr lang="es-ES" sz="2400" b="0" i="0" u="none" strike="noStrike" dirty="0">
                        <a:latin typeface="Arial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2400" b="1" i="1" u="none" strike="noStrike" dirty="0">
                          <a:latin typeface="Arial"/>
                        </a:rPr>
                        <a:t>SI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142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2400" b="0" i="0" u="none" strike="noStrike" dirty="0">
                          <a:latin typeface="Arial"/>
                        </a:rPr>
                        <a:t>Las Palmas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2400" b="1" i="1" u="none" strike="noStrike" dirty="0">
                          <a:latin typeface="Arial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5" name="4 CuadroTexto"/>
          <p:cNvSpPr txBox="1"/>
          <p:nvPr/>
        </p:nvSpPr>
        <p:spPr>
          <a:xfrm>
            <a:off x="5408516" y="1874039"/>
            <a:ext cx="68209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C00000"/>
                </a:solidFill>
              </a:rPr>
              <a:t>Comprobar si admiten Rotatorio/Prácticas!!!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4809744" y="5184648"/>
            <a:ext cx="384048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s-ES" sz="900" dirty="0">
              <a:solidFill>
                <a:srgbClr val="FF0000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5717286" y="3054956"/>
            <a:ext cx="62034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C00000"/>
                </a:solidFill>
              </a:rPr>
              <a:t>TFG es obligatorio defenderlo en la UCM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4728"/>
            <a:ext cx="8362950" cy="596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8279458" y="1702742"/>
            <a:ext cx="400103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Mejor cursos completos!</a:t>
            </a:r>
          </a:p>
          <a:p>
            <a:endParaRPr lang="es-ES" sz="2400" b="1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Tx/>
              <a:buChar char="-"/>
            </a:pP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Ojo!!! Horarios</a:t>
            </a:r>
          </a:p>
          <a:p>
            <a:pPr>
              <a:buFontTx/>
              <a:buChar char="-"/>
            </a:pPr>
            <a:endParaRPr lang="es-ES" sz="2400" b="1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Tx/>
              <a:buChar char="-"/>
            </a:pP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Consultar con </a:t>
            </a:r>
            <a:r>
              <a:rPr lang="es-ES" sz="2400" b="1" dirty="0">
                <a:solidFill>
                  <a:srgbClr val="002060"/>
                </a:solidFill>
              </a:rPr>
              <a:t>coordinadores </a:t>
            </a:r>
          </a:p>
          <a:p>
            <a:r>
              <a:rPr lang="es-ES" sz="2400" b="1" dirty="0">
                <a:solidFill>
                  <a:srgbClr val="002060"/>
                </a:solidFill>
              </a:rPr>
              <a:t>de Universidad de destino</a:t>
            </a:r>
          </a:p>
          <a:p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 (</a:t>
            </a:r>
            <a:r>
              <a:rPr lang="es-ES" sz="2400" b="1" dirty="0">
                <a:solidFill>
                  <a:srgbClr val="002060"/>
                </a:solidFill>
              </a:rPr>
              <a:t>web 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o preguntar)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5906833" y="1525893"/>
            <a:ext cx="6154994" cy="181588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s-ES" sz="2800" b="1" i="0" u="none" strike="noStrike" baseline="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Hasta 14 de julio 2023 </a:t>
            </a:r>
          </a:p>
          <a:p>
            <a:r>
              <a:rPr lang="es-ES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s-ES" sz="28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</a:t>
            </a:r>
            <a:r>
              <a:rPr lang="es-ES" sz="2800" i="0" u="none" strike="noStrike" baseline="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movilidad 1er </a:t>
            </a:r>
            <a:r>
              <a:rPr lang="es-ES" sz="2800" i="0" u="none" strike="noStrike" baseline="0" dirty="0" err="1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cuatrim</a:t>
            </a:r>
            <a:r>
              <a:rPr lang="es-ES" sz="2800" i="0" u="none" strike="noStrike" baseline="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y anual </a:t>
            </a:r>
          </a:p>
          <a:p>
            <a:r>
              <a:rPr lang="es-ES" sz="2800" b="1" i="0" u="none" strike="noStrike" baseline="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Hasta </a:t>
            </a:r>
            <a:r>
              <a:rPr lang="es-ES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28</a:t>
            </a:r>
            <a:r>
              <a:rPr lang="es-ES" sz="2800" b="1" i="0" u="none" strike="noStrike" baseline="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de octubre 2022 </a:t>
            </a:r>
          </a:p>
          <a:p>
            <a:r>
              <a:rPr lang="es-ES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s-ES" sz="2800" i="0" u="none" strike="noStrike" baseline="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 movilidad del 2º </a:t>
            </a:r>
            <a:r>
              <a:rPr lang="es-ES" sz="2800" i="0" u="none" strike="noStrike" baseline="0" dirty="0" err="1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cuatrim</a:t>
            </a:r>
            <a:r>
              <a:rPr lang="es-ES" sz="2800" i="0" u="none" strike="noStrike" baseline="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es-ES" sz="2400" i="0" u="none" strike="noStrike" baseline="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	</a:t>
            </a:r>
          </a:p>
        </p:txBody>
      </p:sp>
      <p:sp>
        <p:nvSpPr>
          <p:cNvPr id="4" name="CuadroTexto 3"/>
          <p:cNvSpPr txBox="1"/>
          <p:nvPr/>
        </p:nvSpPr>
        <p:spPr>
          <a:xfrm rot="20438610">
            <a:off x="6940535" y="3889339"/>
            <a:ext cx="1972015" cy="769441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" sz="4400" b="1" dirty="0">
                <a:solidFill>
                  <a:srgbClr val="C00000"/>
                </a:solidFill>
              </a:rPr>
              <a:t>Junio!!!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DDFBAE25-64DC-47BA-BF2C-AD67D4E642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5278"/>
            <a:ext cx="5325035" cy="6858000"/>
          </a:xfrm>
          <a:prstGeom prst="rect">
            <a:avLst/>
          </a:prstGeom>
        </p:spPr>
      </p:pic>
      <p:sp>
        <p:nvSpPr>
          <p:cNvPr id="6" name="Elipse 5">
            <a:extLst>
              <a:ext uri="{FF2B5EF4-FFF2-40B4-BE49-F238E27FC236}">
                <a16:creationId xmlns:a16="http://schemas.microsoft.com/office/drawing/2014/main" id="{E0696634-B3D8-45B3-8168-3DED327D6EF3}"/>
              </a:ext>
            </a:extLst>
          </p:cNvPr>
          <p:cNvSpPr/>
          <p:nvPr/>
        </p:nvSpPr>
        <p:spPr>
          <a:xfrm>
            <a:off x="3381403" y="6457657"/>
            <a:ext cx="1810328" cy="31865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Elipse 6">
            <a:extLst>
              <a:ext uri="{FF2B5EF4-FFF2-40B4-BE49-F238E27FC236}">
                <a16:creationId xmlns:a16="http://schemas.microsoft.com/office/drawing/2014/main" id="{F0E653B4-1017-48DD-A7A4-3BFF0E6298D2}"/>
              </a:ext>
            </a:extLst>
          </p:cNvPr>
          <p:cNvSpPr/>
          <p:nvPr/>
        </p:nvSpPr>
        <p:spPr>
          <a:xfrm>
            <a:off x="3312131" y="4114731"/>
            <a:ext cx="1810328" cy="31865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9311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209321" y="2099012"/>
            <a:ext cx="7944034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</a:t>
            </a:r>
            <a:r>
              <a:rPr lang="es-ES" sz="28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edio curso </a:t>
            </a:r>
            <a:r>
              <a:rPr lang="es-ES" sz="28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(plazas firmadas para 3, 4, 5 o 6 meses)</a:t>
            </a:r>
          </a:p>
          <a:p>
            <a:endParaRPr lang="es-ES" sz="2800" b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s-ES" sz="2800" b="1" dirty="0">
                <a:latin typeface="Calibri" panose="020F0502020204030204" pitchFamily="34" charset="0"/>
                <a:cs typeface="Calibri" panose="020F0502020204030204" pitchFamily="34" charset="0"/>
              </a:rPr>
              <a:t>Curso completo (plazas firmadas para 9 meses )</a:t>
            </a:r>
          </a:p>
        </p:txBody>
      </p:sp>
      <p:pic>
        <p:nvPicPr>
          <p:cNvPr id="3" name="Picture 2" descr="https://www.ucm.es/data/cont/docs/3-2019-02-13-IMG-20190212-WA00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015"/>
            <a:ext cx="2514601" cy="1416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493777" y="5262974"/>
            <a:ext cx="11265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/>
              <a:t>Universidades - documento informativo con la oferta académica y  requisitos de acceso</a:t>
            </a:r>
          </a:p>
        </p:txBody>
      </p:sp>
      <p:sp>
        <p:nvSpPr>
          <p:cNvPr id="5" name="Rectángulo 4"/>
          <p:cNvSpPr/>
          <p:nvPr/>
        </p:nvSpPr>
        <p:spPr>
          <a:xfrm>
            <a:off x="762683" y="4127602"/>
            <a:ext cx="90845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Tx/>
              <a:buChar char="-"/>
            </a:pPr>
            <a:r>
              <a:rPr lang="es-ES" sz="2800" b="1" dirty="0">
                <a:solidFill>
                  <a:schemeClr val="accent1">
                    <a:lumMod val="50000"/>
                  </a:schemeClr>
                </a:solidFill>
              </a:rPr>
              <a:t>Se pueden autorizar cambios en la duración de la estancia</a:t>
            </a:r>
          </a:p>
        </p:txBody>
      </p:sp>
    </p:spTree>
    <p:extLst>
      <p:ext uri="{BB962C8B-B14F-4D97-AF65-F5344CB8AC3E}">
        <p14:creationId xmlns:p14="http://schemas.microsoft.com/office/powerpoint/2010/main" val="18888688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-3658" y="3172439"/>
            <a:ext cx="30086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>
                <a:solidFill>
                  <a:srgbClr val="C00000"/>
                </a:solidFill>
              </a:rPr>
              <a:t>1 mes para cambios!!!</a:t>
            </a:r>
          </a:p>
        </p:txBody>
      </p:sp>
      <p:pic>
        <p:nvPicPr>
          <p:cNvPr id="4" name="Picture 2" descr="https://www.ucm.es/data/cont/docs/3-2019-02-13-IMG-20190212-WA00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015"/>
            <a:ext cx="2514601" cy="1416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C7724D2-395C-46D9-AB81-E5361A6B969E}"/>
              </a:ext>
            </a:extLst>
          </p:cNvPr>
          <p:cNvSpPr txBox="1"/>
          <p:nvPr/>
        </p:nvSpPr>
        <p:spPr>
          <a:xfrm>
            <a:off x="221942" y="3906175"/>
            <a:ext cx="301576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Se deben incluir en el impreso</a:t>
            </a:r>
          </a:p>
          <a:p>
            <a:r>
              <a:rPr lang="es-ES" dirty="0"/>
              <a:t>las asignaturas</a:t>
            </a:r>
          </a:p>
          <a:p>
            <a:pPr marL="285750" indent="-285750">
              <a:buFontTx/>
              <a:buChar char="-"/>
            </a:pPr>
            <a:r>
              <a:rPr lang="es-ES" dirty="0"/>
              <a:t>que se añaden</a:t>
            </a:r>
          </a:p>
          <a:p>
            <a:pPr marL="285750" indent="-285750">
              <a:buFontTx/>
              <a:buChar char="-"/>
            </a:pPr>
            <a:r>
              <a:rPr lang="es-ES" dirty="0"/>
              <a:t>que se quitan </a:t>
            </a:r>
          </a:p>
          <a:p>
            <a:r>
              <a:rPr lang="es-ES" dirty="0"/>
              <a:t>- </a:t>
            </a:r>
            <a:r>
              <a:rPr lang="es-ES" dirty="0">
                <a:solidFill>
                  <a:srgbClr val="C00000"/>
                </a:solidFill>
              </a:rPr>
              <a:t>Y las que permanecen =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68B1C122-A262-4615-923B-9C7FDC5CD6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7704" y="409575"/>
            <a:ext cx="8524875" cy="603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8036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www.ucm.es/data/cont/docs/3-2019-02-13-IMG-20190212-WA00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015"/>
            <a:ext cx="2514601" cy="1416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3403733" y="339250"/>
            <a:ext cx="38495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>
                <a:solidFill>
                  <a:srgbClr val="FF0000"/>
                </a:solidFill>
              </a:rPr>
              <a:t>Borrador del Acuerdo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6910939" y="92402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9" name="CuadroTexto 8"/>
          <p:cNvSpPr txBox="1"/>
          <p:nvPr/>
        </p:nvSpPr>
        <p:spPr>
          <a:xfrm>
            <a:off x="4616388" y="1108691"/>
            <a:ext cx="7777213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s-ES" sz="2800" b="1" dirty="0"/>
              <a:t>Enviar archivos con </a:t>
            </a:r>
            <a:r>
              <a:rPr lang="es-ES" sz="2800" b="1" dirty="0">
                <a:solidFill>
                  <a:srgbClr val="FF0000"/>
                </a:solidFill>
              </a:rPr>
              <a:t>vuestro nombre</a:t>
            </a:r>
            <a:r>
              <a:rPr lang="es-ES" sz="2800" b="1" dirty="0"/>
              <a:t>!!! Y SICUE!!!</a:t>
            </a:r>
          </a:p>
          <a:p>
            <a:pPr marL="285750" indent="-285750">
              <a:buFontTx/>
              <a:buChar char="-"/>
            </a:pPr>
            <a:r>
              <a:rPr lang="es-ES" sz="2800" b="1" dirty="0">
                <a:solidFill>
                  <a:srgbClr val="FF0000"/>
                </a:solidFill>
              </a:rPr>
              <a:t>Nombre </a:t>
            </a:r>
            <a:r>
              <a:rPr lang="es-ES" sz="2800" b="1" dirty="0"/>
              <a:t>del estudiante SICUE   (“N” borrador SICUE) </a:t>
            </a:r>
          </a:p>
          <a:p>
            <a:pPr marL="285750" indent="-285750">
              <a:buFontTx/>
              <a:buChar char="-"/>
            </a:pPr>
            <a:r>
              <a:rPr lang="es-ES" sz="2800" dirty="0"/>
              <a:t>//Paloma </a:t>
            </a:r>
            <a:r>
              <a:rPr lang="es-ES" sz="2800" dirty="0" err="1"/>
              <a:t>Fores</a:t>
            </a:r>
            <a:r>
              <a:rPr lang="es-ES" sz="2800" dirty="0"/>
              <a:t> borrador SICUE</a:t>
            </a:r>
          </a:p>
          <a:p>
            <a:pPr marL="285750" indent="-285750">
              <a:buFontTx/>
              <a:buChar char="-"/>
            </a:pPr>
            <a:r>
              <a:rPr lang="es-ES" sz="2800" dirty="0"/>
              <a:t>//Paloma </a:t>
            </a:r>
            <a:r>
              <a:rPr lang="es-ES" sz="2800" dirty="0" err="1"/>
              <a:t>Fores</a:t>
            </a:r>
            <a:r>
              <a:rPr lang="es-ES" sz="2800" dirty="0"/>
              <a:t> Acuerdo SICUE</a:t>
            </a:r>
          </a:p>
          <a:p>
            <a:pPr marL="285750" indent="-285750">
              <a:buFontTx/>
              <a:buChar char="-"/>
            </a:pPr>
            <a:r>
              <a:rPr lang="es-ES" sz="2800" dirty="0"/>
              <a:t>//Paloma </a:t>
            </a:r>
            <a:r>
              <a:rPr lang="es-ES" sz="2800" dirty="0" err="1"/>
              <a:t>Fores</a:t>
            </a:r>
            <a:r>
              <a:rPr lang="es-ES" sz="2800" dirty="0"/>
              <a:t> </a:t>
            </a:r>
            <a:r>
              <a:rPr lang="es-ES" sz="2800" dirty="0" err="1"/>
              <a:t>Modificacion</a:t>
            </a:r>
            <a:r>
              <a:rPr lang="es-ES" sz="2800" dirty="0"/>
              <a:t> Acuerdo SICUE</a:t>
            </a:r>
          </a:p>
          <a:p>
            <a:pPr marL="285750" indent="-285750">
              <a:buFontTx/>
              <a:buChar char="-"/>
            </a:pPr>
            <a:endParaRPr lang="es-ES" sz="2800" b="1" dirty="0"/>
          </a:p>
          <a:p>
            <a:pPr marL="285750" indent="-285750">
              <a:buFontTx/>
              <a:buChar char="-"/>
            </a:pPr>
            <a:r>
              <a:rPr lang="es-ES" sz="2800" b="1" dirty="0">
                <a:solidFill>
                  <a:srgbClr val="FF0000"/>
                </a:solidFill>
              </a:rPr>
              <a:t>Por mail – Oficina de movilidad</a:t>
            </a:r>
          </a:p>
          <a:p>
            <a:pPr marL="742950" lvl="1" indent="-285750">
              <a:buFontTx/>
              <a:buChar char="-"/>
            </a:pPr>
            <a:r>
              <a:rPr lang="es-ES" sz="2800" b="1" dirty="0" err="1"/>
              <a:t>Dorina</a:t>
            </a:r>
            <a:r>
              <a:rPr lang="es-ES" sz="2800" b="1" dirty="0"/>
              <a:t> </a:t>
            </a:r>
            <a:r>
              <a:rPr lang="es-ES" sz="2800" b="1" dirty="0" err="1"/>
              <a:t>Penescu</a:t>
            </a:r>
            <a:r>
              <a:rPr lang="es-ES" sz="2800" b="1" dirty="0"/>
              <a:t> </a:t>
            </a:r>
            <a:r>
              <a:rPr lang="es-ES" sz="2800" b="1" dirty="0">
                <a:solidFill>
                  <a:schemeClr val="accent5">
                    <a:lumMod val="50000"/>
                  </a:schemeClr>
                </a:solidFill>
              </a:rPr>
              <a:t>- dorinape@ucm.es</a:t>
            </a:r>
          </a:p>
          <a:p>
            <a:pPr marL="742950" lvl="1" indent="-285750">
              <a:buFontTx/>
              <a:buChar char="-"/>
            </a:pPr>
            <a:r>
              <a:rPr lang="es-ES" sz="2800" b="1" dirty="0"/>
              <a:t>Isabel Cambero – </a:t>
            </a:r>
            <a:r>
              <a:rPr lang="es-ES" sz="2800" b="1" dirty="0" err="1"/>
              <a:t>CyTA</a:t>
            </a:r>
            <a:r>
              <a:rPr lang="es-ES" sz="2800" b="1" dirty="0"/>
              <a:t> </a:t>
            </a:r>
            <a:r>
              <a:rPr lang="es-ES" sz="2800" b="1" dirty="0">
                <a:hlinkClick r:id="rId3"/>
              </a:rPr>
              <a:t>icambero@ucm.es</a:t>
            </a:r>
            <a:endParaRPr lang="es-ES" sz="2800" b="1" dirty="0"/>
          </a:p>
          <a:p>
            <a:pPr marL="742950" lvl="1" indent="-285750">
              <a:buFontTx/>
              <a:buChar char="-"/>
            </a:pPr>
            <a:r>
              <a:rPr lang="es-ES" sz="2800" b="1" dirty="0"/>
              <a:t>Paloma </a:t>
            </a:r>
            <a:r>
              <a:rPr lang="es-ES" sz="2800" b="1" dirty="0" err="1"/>
              <a:t>Forés</a:t>
            </a:r>
            <a:r>
              <a:rPr lang="es-ES" sz="2800" b="1" dirty="0"/>
              <a:t> – </a:t>
            </a:r>
            <a:r>
              <a:rPr lang="es-ES" sz="2800" b="1" dirty="0" err="1"/>
              <a:t>Vet</a:t>
            </a:r>
            <a:r>
              <a:rPr lang="es-ES" sz="2800" b="1" dirty="0"/>
              <a:t>  </a:t>
            </a:r>
            <a:r>
              <a:rPr lang="es-ES" sz="2800" b="1" dirty="0">
                <a:hlinkClick r:id="rId4"/>
              </a:rPr>
              <a:t>pfores@ucm.es</a:t>
            </a:r>
            <a:endParaRPr lang="es-ES" sz="2800" b="1" dirty="0"/>
          </a:p>
          <a:p>
            <a:pPr marL="742950" lvl="1" indent="-285750">
              <a:buFontTx/>
              <a:buChar char="-"/>
            </a:pPr>
            <a:endParaRPr lang="es-ES" sz="2000" dirty="0"/>
          </a:p>
        </p:txBody>
      </p:sp>
      <p:sp>
        <p:nvSpPr>
          <p:cNvPr id="2" name="CuadroTexto 1"/>
          <p:cNvSpPr txBox="1"/>
          <p:nvPr/>
        </p:nvSpPr>
        <p:spPr>
          <a:xfrm>
            <a:off x="813408" y="6038395"/>
            <a:ext cx="65843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dirty="0">
                <a:solidFill>
                  <a:srgbClr val="FF0000"/>
                </a:solidFill>
              </a:rPr>
              <a:t>No hay prisa – mayo en adelante!</a:t>
            </a:r>
          </a:p>
        </p:txBody>
      </p:sp>
      <p:pic>
        <p:nvPicPr>
          <p:cNvPr id="1026" name="Picture 2" descr="No hay ninguna descripción de la foto disponible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04679"/>
            <a:ext cx="4476750" cy="2981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58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www.ucm.es/data/cont/docs/3-2019-02-13-IMG-20190212-WA0014.jpg">
            <a:extLst>
              <a:ext uri="{FF2B5EF4-FFF2-40B4-BE49-F238E27FC236}">
                <a16:creationId xmlns:a16="http://schemas.microsoft.com/office/drawing/2014/main" id="{DB3DDB20-4705-4492-AD8C-43C74645C2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015"/>
            <a:ext cx="2514601" cy="1416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4079EB2F-4EE1-4257-8CB6-454CBD0CDD4E}"/>
              </a:ext>
            </a:extLst>
          </p:cNvPr>
          <p:cNvSpPr txBox="1"/>
          <p:nvPr/>
        </p:nvSpPr>
        <p:spPr>
          <a:xfrm>
            <a:off x="422799" y="1621523"/>
            <a:ext cx="39753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002060"/>
                </a:solidFill>
              </a:rPr>
              <a:t>Recomendación:  </a:t>
            </a:r>
          </a:p>
          <a:p>
            <a:r>
              <a:rPr lang="es-ES" sz="2800" b="1" dirty="0">
                <a:solidFill>
                  <a:srgbClr val="002060"/>
                </a:solidFill>
              </a:rPr>
              <a:t>solicitar firma electrónica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D90FE8A-77E5-42EE-899A-34813B6550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7424" y="1099874"/>
            <a:ext cx="7054576" cy="5027583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C99B4C2F-A248-4874-9AE7-538ECDCE29CB}"/>
              </a:ext>
            </a:extLst>
          </p:cNvPr>
          <p:cNvSpPr/>
          <p:nvPr/>
        </p:nvSpPr>
        <p:spPr>
          <a:xfrm>
            <a:off x="129836" y="3429000"/>
            <a:ext cx="57805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rgbClr val="0070C0"/>
                </a:solidFill>
              </a:rPr>
              <a:t>https://www.sede.fnmt.gob.es/certificados/persona-fisica</a:t>
            </a:r>
          </a:p>
        </p:txBody>
      </p:sp>
    </p:spTree>
    <p:extLst>
      <p:ext uri="{BB962C8B-B14F-4D97-AF65-F5344CB8AC3E}">
        <p14:creationId xmlns:p14="http://schemas.microsoft.com/office/powerpoint/2010/main" val="28297442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208854" y="4879967"/>
            <a:ext cx="103412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i="0" u="none" strike="noStrike" baseline="0" dirty="0">
                <a:solidFill>
                  <a:srgbClr val="000000"/>
                </a:solidFill>
              </a:rPr>
              <a:t>En el </a:t>
            </a:r>
            <a:r>
              <a:rPr lang="es-ES" sz="2800" b="1" i="0" u="none" strike="noStrike" baseline="0" dirty="0">
                <a:solidFill>
                  <a:srgbClr val="FF0000"/>
                </a:solidFill>
              </a:rPr>
              <a:t>periodo de matrícula de la Universidad de origen = UCM </a:t>
            </a:r>
            <a:r>
              <a:rPr lang="es-ES" sz="2800" b="0" i="0" u="none" strike="noStrike" baseline="0" dirty="0">
                <a:solidFill>
                  <a:srgbClr val="000000"/>
                </a:solidFill>
              </a:rPr>
              <a:t>	</a:t>
            </a:r>
          </a:p>
        </p:txBody>
      </p:sp>
      <p:sp>
        <p:nvSpPr>
          <p:cNvPr id="3" name="Rectángulo 2"/>
          <p:cNvSpPr/>
          <p:nvPr/>
        </p:nvSpPr>
        <p:spPr>
          <a:xfrm>
            <a:off x="871537" y="2805797"/>
            <a:ext cx="1094422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endParaRPr lang="es-ES" sz="2800" i="0" u="none" strike="noStrike" baseline="0" dirty="0">
              <a:solidFill>
                <a:srgbClr val="000000"/>
              </a:solidFill>
              <a:latin typeface="Candara" panose="020E0502030303020204" pitchFamily="34" charset="0"/>
            </a:endParaRPr>
          </a:p>
          <a:p>
            <a:pPr marL="285750" indent="-285750">
              <a:buFontTx/>
              <a:buChar char="-"/>
            </a:pPr>
            <a:r>
              <a:rPr lang="es-ES" sz="2800" dirty="0">
                <a:solidFill>
                  <a:srgbClr val="000000"/>
                </a:solidFill>
                <a:latin typeface="Candara" panose="020E0502030303020204" pitchFamily="34" charset="0"/>
              </a:rPr>
              <a:t>F</a:t>
            </a:r>
            <a:r>
              <a:rPr lang="es-ES" sz="2800" i="0" u="none" strike="noStrike" baseline="0" dirty="0">
                <a:solidFill>
                  <a:srgbClr val="000000"/>
                </a:solidFill>
                <a:latin typeface="Candara" panose="020E0502030303020204" pitchFamily="34" charset="0"/>
              </a:rPr>
              <a:t>ormalización</a:t>
            </a:r>
            <a:r>
              <a:rPr lang="es-ES" sz="2800" i="0" u="none" strike="noStrike" dirty="0">
                <a:solidFill>
                  <a:srgbClr val="000000"/>
                </a:solidFill>
                <a:latin typeface="Candara" panose="020E0502030303020204" pitchFamily="34" charset="0"/>
              </a:rPr>
              <a:t> de</a:t>
            </a:r>
            <a:r>
              <a:rPr lang="es-ES" sz="2800" i="0" u="none" strike="noStrike" baseline="0" dirty="0">
                <a:solidFill>
                  <a:srgbClr val="000000"/>
                </a:solidFill>
                <a:latin typeface="Candara" panose="020E0502030303020204" pitchFamily="34" charset="0"/>
              </a:rPr>
              <a:t> </a:t>
            </a:r>
            <a:r>
              <a:rPr lang="es-ES" sz="2800" b="1" i="0" u="none" strike="noStrike" baseline="0" dirty="0">
                <a:solidFill>
                  <a:srgbClr val="000000"/>
                </a:solidFill>
                <a:latin typeface="Candara" panose="020E0502030303020204" pitchFamily="34" charset="0"/>
              </a:rPr>
              <a:t>la matrícula en la universidad de origen (</a:t>
            </a:r>
            <a:r>
              <a:rPr lang="es-ES" sz="2800" b="1" i="0" u="none" strike="noStrike" baseline="0" dirty="0">
                <a:solidFill>
                  <a:schemeClr val="accent1">
                    <a:lumMod val="50000"/>
                  </a:schemeClr>
                </a:solidFill>
              </a:rPr>
              <a:t>como estudiante de intercambio</a:t>
            </a:r>
            <a:r>
              <a:rPr lang="es-ES" sz="2800" b="0" i="0" u="none" strike="noStrike" baseline="0" dirty="0">
                <a:solidFill>
                  <a:srgbClr val="000000"/>
                </a:solidFill>
              </a:rPr>
              <a:t>) </a:t>
            </a:r>
            <a:r>
              <a:rPr lang="es-ES" sz="2800" b="1" i="0" u="none" strike="noStrike" baseline="0" dirty="0">
                <a:solidFill>
                  <a:srgbClr val="FF0000"/>
                </a:solidFill>
              </a:rPr>
              <a:t>Muy importante!!!</a:t>
            </a:r>
          </a:p>
        </p:txBody>
      </p:sp>
      <p:pic>
        <p:nvPicPr>
          <p:cNvPr id="4" name="Picture 2" descr="https://www.ucm.es/data/cont/docs/3-2019-02-13-IMG-20190212-WA00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015"/>
            <a:ext cx="2514601" cy="1416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1790760" y="2185988"/>
            <a:ext cx="25389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>
                <a:solidFill>
                  <a:srgbClr val="FF0000"/>
                </a:solidFill>
              </a:rPr>
              <a:t>Matriculación</a:t>
            </a:r>
          </a:p>
        </p:txBody>
      </p:sp>
    </p:spTree>
    <p:extLst>
      <p:ext uri="{BB962C8B-B14F-4D97-AF65-F5344CB8AC3E}">
        <p14:creationId xmlns:p14="http://schemas.microsoft.com/office/powerpoint/2010/main" val="658793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208854" y="4879967"/>
            <a:ext cx="1020247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i="0" u="none" strike="noStrike" baseline="0" dirty="0">
                <a:solidFill>
                  <a:schemeClr val="accent5">
                    <a:lumMod val="50000"/>
                  </a:schemeClr>
                </a:solidFill>
              </a:rPr>
              <a:t>Pero el </a:t>
            </a:r>
            <a:r>
              <a:rPr lang="es-ES" sz="2800" b="1" i="0" u="none" strike="noStrike" baseline="0" dirty="0">
                <a:solidFill>
                  <a:srgbClr val="FF0000"/>
                </a:solidFill>
              </a:rPr>
              <a:t>periodo de matrícula de la Universidad de origen = UCM!!!! </a:t>
            </a:r>
          </a:p>
          <a:p>
            <a:r>
              <a:rPr lang="es-ES" sz="2800" b="1" dirty="0" err="1">
                <a:solidFill>
                  <a:schemeClr val="accent5">
                    <a:lumMod val="50000"/>
                  </a:schemeClr>
                </a:solidFill>
              </a:rPr>
              <a:t>Podreis</a:t>
            </a:r>
            <a:r>
              <a:rPr lang="es-ES" sz="2800" b="1" dirty="0">
                <a:solidFill>
                  <a:schemeClr val="accent5">
                    <a:lumMod val="50000"/>
                  </a:schemeClr>
                </a:solidFill>
              </a:rPr>
              <a:t> modificarla después si es necesario!</a:t>
            </a:r>
            <a:r>
              <a:rPr lang="es-ES" sz="2800" b="0" i="0" u="none" strike="noStrike" baseline="0" dirty="0">
                <a:solidFill>
                  <a:srgbClr val="000000"/>
                </a:solidFill>
              </a:rPr>
              <a:t>	</a:t>
            </a:r>
          </a:p>
        </p:txBody>
      </p:sp>
      <p:sp>
        <p:nvSpPr>
          <p:cNvPr id="3" name="Rectángulo 2"/>
          <p:cNvSpPr/>
          <p:nvPr/>
        </p:nvSpPr>
        <p:spPr>
          <a:xfrm>
            <a:off x="871537" y="2805797"/>
            <a:ext cx="1094422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es-ES" sz="28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20 días posteriores al cierre de Actas</a:t>
            </a:r>
            <a:endParaRPr lang="es-ES" sz="2800" b="1" dirty="0">
              <a:solidFill>
                <a:schemeClr val="accent5">
                  <a:lumMod val="50000"/>
                </a:schemeClr>
              </a:solidFill>
              <a:latin typeface="+mj-lt"/>
            </a:endParaRPr>
          </a:p>
          <a:p>
            <a:pPr marL="285750" indent="-285750">
              <a:buFontTx/>
              <a:buChar char="-"/>
            </a:pPr>
            <a:r>
              <a:rPr lang="es-ES" sz="28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Nos las envía el coordinador de la Universidad de destino</a:t>
            </a:r>
          </a:p>
          <a:p>
            <a:r>
              <a:rPr lang="es-ES" sz="28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	(Podéis enviarlas vosotras antes si os llegan)</a:t>
            </a:r>
          </a:p>
          <a:p>
            <a:r>
              <a:rPr lang="es-ES" sz="28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- Acta de equivalencia =&gt; Secretaria </a:t>
            </a:r>
            <a:r>
              <a:rPr lang="es-ES" sz="2800">
                <a:solidFill>
                  <a:schemeClr val="accent5">
                    <a:lumMod val="50000"/>
                  </a:schemeClr>
                </a:solidFill>
                <a:latin typeface="+mj-lt"/>
              </a:rPr>
              <a:t>=&gt; Expediente</a:t>
            </a:r>
            <a:endParaRPr lang="es-ES" sz="2800" dirty="0">
              <a:solidFill>
                <a:schemeClr val="accent5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4" name="Picture 2" descr="https://www.ucm.es/data/cont/docs/3-2019-02-13-IMG-20190212-WA00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015"/>
            <a:ext cx="2514601" cy="1416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1790760" y="2185988"/>
            <a:ext cx="13376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>
                <a:solidFill>
                  <a:srgbClr val="FF0000"/>
                </a:solidFill>
              </a:rPr>
              <a:t>NOTAS</a:t>
            </a:r>
          </a:p>
        </p:txBody>
      </p:sp>
    </p:spTree>
    <p:extLst>
      <p:ext uri="{BB962C8B-B14F-4D97-AF65-F5344CB8AC3E}">
        <p14:creationId xmlns:p14="http://schemas.microsoft.com/office/powerpoint/2010/main" val="36456570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www.ucm.es/data/cont/docs/3-2019-02-13-IMG-20190212-WA00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015"/>
            <a:ext cx="2514601" cy="1416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1449805" y="2669532"/>
            <a:ext cx="760035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>
                <a:solidFill>
                  <a:schemeClr val="bg2">
                    <a:lumMod val="10000"/>
                  </a:schemeClr>
                </a:solidFill>
              </a:rPr>
              <a:t> - Acuerdo académico (</a:t>
            </a:r>
            <a:r>
              <a:rPr lang="es-ES" sz="3200" b="1" dirty="0">
                <a:solidFill>
                  <a:srgbClr val="FF0000"/>
                </a:solidFill>
              </a:rPr>
              <a:t>14 de julio</a:t>
            </a:r>
            <a:r>
              <a:rPr lang="es-ES" sz="3200" b="1" dirty="0">
                <a:solidFill>
                  <a:schemeClr val="bg2">
                    <a:lumMod val="10000"/>
                  </a:schemeClr>
                </a:solidFill>
              </a:rPr>
              <a:t>)</a:t>
            </a:r>
          </a:p>
          <a:p>
            <a:endParaRPr lang="es-ES" sz="3200" b="1" dirty="0">
              <a:solidFill>
                <a:schemeClr val="bg2">
                  <a:lumMod val="10000"/>
                </a:schemeClr>
              </a:solidFill>
            </a:endParaRPr>
          </a:p>
          <a:p>
            <a:r>
              <a:rPr lang="es-ES" sz="3200" b="1" dirty="0">
                <a:solidFill>
                  <a:schemeClr val="bg2">
                    <a:lumMod val="10000"/>
                  </a:schemeClr>
                </a:solidFill>
              </a:rPr>
              <a:t>- Matriculación en UCM (fechas habituales)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3975233" y="1118680"/>
            <a:ext cx="31900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>
                <a:solidFill>
                  <a:srgbClr val="FF0000"/>
                </a:solidFill>
              </a:rPr>
              <a:t>Fechas claves!</a:t>
            </a:r>
          </a:p>
        </p:txBody>
      </p:sp>
    </p:spTree>
    <p:extLst>
      <p:ext uri="{BB962C8B-B14F-4D97-AF65-F5344CB8AC3E}">
        <p14:creationId xmlns:p14="http://schemas.microsoft.com/office/powerpoint/2010/main" val="23277854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www.ucm.es/data/cont/docs/3-2019-02-13-IMG-20190212-WA00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015"/>
            <a:ext cx="2514601" cy="1416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110221" y="2746666"/>
            <a:ext cx="55423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2800" b="1" dirty="0">
                <a:solidFill>
                  <a:prstClr val="black"/>
                </a:solidFill>
                <a:hlinkClick r:id="rId3"/>
              </a:rPr>
              <a:t>https://www.ucm.es/sicue/</a:t>
            </a:r>
            <a:endParaRPr lang="es-ES" sz="2800" b="1" dirty="0">
              <a:solidFill>
                <a:prstClr val="black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785551" y="3479635"/>
            <a:ext cx="368241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chemeClr val="accent1">
                    <a:lumMod val="50000"/>
                  </a:schemeClr>
                </a:solidFill>
                <a:hlinkClick r:id="rId4"/>
              </a:rPr>
              <a:t>admisionsicue@ucm.es</a:t>
            </a:r>
            <a:endParaRPr lang="es-ES" sz="28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s-ES" sz="2800" b="1" dirty="0">
                <a:solidFill>
                  <a:schemeClr val="accent1">
                    <a:lumMod val="50000"/>
                  </a:schemeClr>
                </a:solidFill>
              </a:rPr>
              <a:t>	913946939</a:t>
            </a:r>
            <a:endParaRPr lang="es-ES" dirty="0"/>
          </a:p>
        </p:txBody>
      </p:sp>
      <p:sp>
        <p:nvSpPr>
          <p:cNvPr id="5124" name="AutoShape 4" descr="Regiones de Españ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5126" name="AutoShape 6" descr="Regiones de Españ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2831867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750</TotalTime>
  <Words>713</Words>
  <Application>Microsoft Office PowerPoint</Application>
  <PresentationFormat>Panorámica</PresentationFormat>
  <Paragraphs>136</Paragraphs>
  <Slides>21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Candara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Paloma</dc:creator>
  <cp:lastModifiedBy>DORINA PENESCU</cp:lastModifiedBy>
  <cp:revision>81</cp:revision>
  <dcterms:created xsi:type="dcterms:W3CDTF">2020-02-09T19:01:05Z</dcterms:created>
  <dcterms:modified xsi:type="dcterms:W3CDTF">2023-04-24T10:48:41Z</dcterms:modified>
</cp:coreProperties>
</file>